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14"/>
  </p:notesMasterIdLst>
  <p:sldIdLst>
    <p:sldId id="257" r:id="rId2"/>
    <p:sldId id="266" r:id="rId3"/>
    <p:sldId id="256" r:id="rId4"/>
    <p:sldId id="259" r:id="rId5"/>
    <p:sldId id="258" r:id="rId6"/>
    <p:sldId id="261" r:id="rId7"/>
    <p:sldId id="265" r:id="rId8"/>
    <p:sldId id="264" r:id="rId9"/>
    <p:sldId id="271" r:id="rId10"/>
    <p:sldId id="270" r:id="rId11"/>
    <p:sldId id="268" r:id="rId12"/>
    <p:sldId id="267" r:id="rId13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l Berkheim" initials="MB" lastIdx="1" clrIdx="0">
    <p:extLst>
      <p:ext uri="{19B8F6BF-5375-455C-9EA6-DF929625EA0E}">
        <p15:presenceInfo xmlns:p15="http://schemas.microsoft.com/office/powerpoint/2012/main" userId="S::berkheim1@mail.tau.ac.il::fdfd55ab-dc93-4ea0-b7f6-aae9d33619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4854"/>
    <a:srgbClr val="092630"/>
    <a:srgbClr val="FDCB95"/>
    <a:srgbClr val="114B5F"/>
    <a:srgbClr val="F85851"/>
    <a:srgbClr val="EBC9A7"/>
    <a:srgbClr val="0D3847"/>
    <a:srgbClr val="FFE093"/>
    <a:srgbClr val="FED16D"/>
    <a:srgbClr val="FED4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סגנון בהיר 2 - הדגשה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סגנון בהיר 2 - הדגשה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סגנון בהיר 2 - הדגשה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סגנון בהיר 2 - הדגשה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סגנון בהיר 2 - הדגשה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EBBBCC-DAD2-459C-BE2E-F6DE35CF9A28}" styleName="סגנון כהה 2 - הדגשה 3/הדגשה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סגנון כהה 1 - הדגשה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סגנון ביניים 4 - הדגשה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E25E649-3F16-4E02-A733-19D2CDBF48F0}" styleName="סגנון ביניים 3 - הדגשה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93300" autoAdjust="0"/>
  </p:normalViewPr>
  <p:slideViewPr>
    <p:cSldViewPr snapToGrid="0">
      <p:cViewPr varScale="1">
        <p:scale>
          <a:sx n="105" d="100"/>
          <a:sy n="105" d="100"/>
        </p:scale>
        <p:origin x="8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518160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2117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BC68DE7-BDF4-4968-884A-7F1AE552AC52}" type="datetimeFigureOut">
              <a:rPr lang="he-IL" smtClean="0"/>
              <a:t>ג'/שבט/תשפ"ה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518160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2117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2EBCB4B-3C1C-4D15-8806-951B361F2CC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5682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0800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EB8AA-4506-D8B2-5DDC-B71CA79CE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8E83F373-A8CF-7751-87C9-6361AF1A24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40A34367-A5FF-E781-C38B-44A1F7E70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3D7F9F4-E551-370F-2A4A-FABC2ECE7F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57865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76264-9BF8-C2F0-1496-409E4A1FD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B6D47B12-1D6D-B46F-2000-E822D3DC8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6886E93C-0F97-15C6-4154-81915C069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101D78D4-7E48-44A7-6865-E95DF6B60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2583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8B06-577F-B54A-BCD6-B00830A74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BFDC9620-A628-F4F6-53D9-9CA0C844E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12912A35-DB50-B21E-56F7-1434BC278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34778F3-BA70-195E-6737-FFFEE6E6F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43311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E88B0-FFB3-5C60-790E-4C682CF7D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A5BBD3DF-3857-C3B3-7006-D24538C904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154C0175-11FB-D664-592B-192E41419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CBA8062-D12B-5A05-C21A-FF2FDDE36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8087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3954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CD07D-B57D-9939-9F08-6922DD868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F428D684-4B7A-890C-FDFC-11075A83BA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5DE9E341-53FC-0D37-BFB6-833548E98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87D7F9C-82F4-C55A-905E-381D6D31A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17186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30576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9FE8D-2892-2E33-73F1-9719D4C9A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6B400B28-FA84-86A9-4849-00BFE5975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370FD5D9-F63C-4578-3888-C3F741779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17CDD7C-FCF7-0203-0303-0174A3574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867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9DBFB-C380-AA4D-60D2-D3AE4403F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CB371928-1F72-204A-183B-1E3555C308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2091D29F-B3B3-0F0E-87F0-9A1285CDB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E803DD1-9A00-07FD-0FA7-26DF831987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4087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78B4E-0DAD-43E5-4874-62A7B70A8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41FA5B30-7265-9B40-324C-D2AAE7ED9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6D741F5A-FB01-148B-D3AD-BC9C00161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6127F05-8185-A121-195F-749C1028B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5975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BDD2B-4855-09F9-5470-B4AEAC69B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92D9723E-6DD0-5295-F56E-3255547C7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0E3C7985-2D14-4A89-FE76-874AD0A71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B300796-8978-09FC-28B9-71EBB6EB66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23043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ג'/שבט/תשפ"ה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5488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ג'/שבט/תשפ"ה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0947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ג'/שבט/תשפ"ה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2131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ג'/שבט/תשפ"ה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3286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ג'/שבט/תשפ"ה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5889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ג'/שבט/תשפ"ה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249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ג'/שבט/תשפ"ה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5891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ג'/שבט/תשפ"ה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58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ג'/שבט/תשפ"ה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020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ג'/שבט/תשפ"ה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0055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ג'/שבט/תשפ"ה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1095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FCE8D-BEC0-4FB0-B4E4-C13D2CD9A77F}" type="datetimeFigureOut">
              <a:rPr lang="he-IL" smtClean="0"/>
              <a:t>ג'/שבט/תשפ"ה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006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1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r" defTabSz="6858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microsoft.com/office/2007/relationships/hdphoto" Target="../media/hdphoto1.wdp"/><Relationship Id="rId9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microsoft.com/office/2007/relationships/hdphoto" Target="../media/hdphoto1.wdp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2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g"/><Relationship Id="rId4" Type="http://schemas.microsoft.com/office/2007/relationships/hdphoto" Target="../media/hdphoto1.wdp"/><Relationship Id="rId9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95000"/>
                <a:lumOff val="5000"/>
              </a:schemeClr>
            </a:gs>
            <a:gs pos="100000">
              <a:schemeClr val="tx1"/>
            </a:gs>
            <a:gs pos="50000">
              <a:schemeClr val="accent1">
                <a:lumMod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9377C-3A50-1B62-29B6-C33CFFB23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B5878C9-6D67-3A61-0C9C-507E46264DE1}"/>
              </a:ext>
            </a:extLst>
          </p:cNvPr>
          <p:cNvSpPr txBox="1"/>
          <p:nvPr/>
        </p:nvSpPr>
        <p:spPr>
          <a:xfrm>
            <a:off x="0" y="4740048"/>
            <a:ext cx="91440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>
                <a:solidFill>
                  <a:srgbClr val="FDCB95"/>
                </a:solidFill>
                <a:latin typeface="Bahnschrift Light SemiCondensed" panose="020B0502040204020203" pitchFamily="34" charset="0"/>
              </a:rPr>
              <a:t>DBMS Final Assignment		 | 		Michal Berkheim, Michal Lahav, </a:t>
            </a:r>
            <a:r>
              <a:rPr lang="en-US" sz="1400" dirty="0" err="1">
                <a:solidFill>
                  <a:srgbClr val="FDCB95"/>
                </a:solidFill>
                <a:latin typeface="Bahnschrift Light SemiCondensed" panose="020B0502040204020203" pitchFamily="34" charset="0"/>
              </a:rPr>
              <a:t>Reshit</a:t>
            </a:r>
            <a:r>
              <a:rPr lang="en-US" sz="1400" dirty="0">
                <a:solidFill>
                  <a:srgbClr val="FDCB95"/>
                </a:solidFill>
                <a:latin typeface="Bahnschrift Light SemiCondensed" panose="020B0502040204020203" pitchFamily="34" charset="0"/>
              </a:rPr>
              <a:t> Carmel 		| 		2025</a:t>
            </a:r>
            <a:endParaRPr lang="he-IL" sz="1400" dirty="0">
              <a:solidFill>
                <a:srgbClr val="FDCB95"/>
              </a:solidFill>
              <a:latin typeface="Bahnschrift Light SemiCondensed" panose="020B0502040204020203" pitchFamily="34" charset="0"/>
            </a:endParaRPr>
          </a:p>
        </p:txBody>
      </p:sp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9B94BE96-F112-080F-C7D9-A825414A7EB2}"/>
              </a:ext>
            </a:extLst>
          </p:cNvPr>
          <p:cNvGrpSpPr/>
          <p:nvPr/>
        </p:nvGrpSpPr>
        <p:grpSpPr>
          <a:xfrm>
            <a:off x="534491" y="1203000"/>
            <a:ext cx="8027731" cy="2566043"/>
            <a:chOff x="534491" y="1203000"/>
            <a:chExt cx="8027731" cy="2566043"/>
          </a:xfrm>
        </p:grpSpPr>
        <p:grpSp>
          <p:nvGrpSpPr>
            <p:cNvPr id="4" name="קבוצה 3">
              <a:extLst>
                <a:ext uri="{FF2B5EF4-FFF2-40B4-BE49-F238E27FC236}">
                  <a16:creationId xmlns:a16="http://schemas.microsoft.com/office/drawing/2014/main" id="{F677804E-B838-3A65-63B2-82B903765861}"/>
                </a:ext>
              </a:extLst>
            </p:cNvPr>
            <p:cNvGrpSpPr/>
            <p:nvPr/>
          </p:nvGrpSpPr>
          <p:grpSpPr>
            <a:xfrm>
              <a:off x="534491" y="1203000"/>
              <a:ext cx="2222997" cy="2566043"/>
              <a:chOff x="534491" y="1303016"/>
              <a:chExt cx="2222997" cy="2566043"/>
            </a:xfrm>
          </p:grpSpPr>
          <p:sp>
            <p:nvSpPr>
              <p:cNvPr id="12" name="אליפסה 11">
                <a:extLst>
                  <a:ext uri="{FF2B5EF4-FFF2-40B4-BE49-F238E27FC236}">
                    <a16:creationId xmlns:a16="http://schemas.microsoft.com/office/drawing/2014/main" id="{0A33A8A2-F22C-DBEC-2856-CF1AA837F20A}"/>
                  </a:ext>
                </a:extLst>
              </p:cNvPr>
              <p:cNvSpPr/>
              <p:nvPr/>
            </p:nvSpPr>
            <p:spPr>
              <a:xfrm>
                <a:off x="650079" y="3432780"/>
                <a:ext cx="2065321" cy="43627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5" name="תמונה 4">
                <a:extLst>
                  <a:ext uri="{FF2B5EF4-FFF2-40B4-BE49-F238E27FC236}">
                    <a16:creationId xmlns:a16="http://schemas.microsoft.com/office/drawing/2014/main" id="{FC27682A-D9F0-44FC-0CF2-D23F7E0212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7" r="6197"/>
              <a:stretch/>
            </p:blipFill>
            <p:spPr>
              <a:xfrm>
                <a:off x="534491" y="1303016"/>
                <a:ext cx="2222997" cy="2537468"/>
              </a:xfrm>
              <a:prstGeom prst="rect">
                <a:avLst/>
              </a:prstGeom>
            </p:spPr>
          </p:pic>
        </p:grpSp>
        <p:sp>
          <p:nvSpPr>
            <p:cNvPr id="2" name="מלבן 1">
              <a:extLst>
                <a:ext uri="{FF2B5EF4-FFF2-40B4-BE49-F238E27FC236}">
                  <a16:creationId xmlns:a16="http://schemas.microsoft.com/office/drawing/2014/main" id="{8760F36B-DEA5-4567-ACBD-3613D02DC346}"/>
                </a:ext>
              </a:extLst>
            </p:cNvPr>
            <p:cNvSpPr/>
            <p:nvPr/>
          </p:nvSpPr>
          <p:spPr>
            <a:xfrm>
              <a:off x="2726970" y="1620451"/>
              <a:ext cx="5835252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dirty="0">
                  <a:ln w="12700">
                    <a:solidFill>
                      <a:schemeClr val="accent5">
                        <a:lumMod val="750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rgbClr val="FDCB95"/>
                      </a:gs>
                    </a:gsLst>
                    <a:lin ang="16200000" scaled="1"/>
                    <a:tileRect/>
                  </a:gradFill>
                  <a:effectLst>
                    <a:outerShdw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Rust Demo Base" panose="00000500000000000000" pitchFamily="50" charset="0"/>
                </a:rPr>
                <a:t>LOLMOVIES</a:t>
              </a:r>
              <a:r>
                <a:rPr lang="en-US" sz="6000" b="1" cap="none" spc="0" dirty="0">
                  <a:ln w="12700">
                    <a:solidFill>
                      <a:schemeClr val="accent5">
                        <a:lumMod val="750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rgbClr val="FDCB95"/>
                      </a:gs>
                    </a:gsLst>
                    <a:lin ang="16200000" scaled="1"/>
                    <a:tileRect/>
                  </a:gradFill>
                  <a:effectLst>
                    <a:outerShdw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Rust Demo Base" panose="00000500000000000000" pitchFamily="50" charset="0"/>
                </a:rPr>
                <a:t>.com</a:t>
              </a:r>
              <a:endParaRPr lang="he-IL" sz="7200" b="1" cap="none" spc="0" dirty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rgbClr val="FDCB95"/>
                    </a:gs>
                  </a:gsLst>
                  <a:lin ang="16200000" scaled="1"/>
                  <a:tileRect/>
                </a:gradFill>
                <a:effectLst>
                  <a:outerShdw dist="38100" dir="2700000" algn="tl" rotWithShape="0">
                    <a:schemeClr val="accent5">
                      <a:lumMod val="50000"/>
                    </a:schemeClr>
                  </a:outerShdw>
                </a:effectLst>
                <a:latin typeface="Zing Rust Demo Base" panose="00000500000000000000" pitchFamily="50" charset="0"/>
              </a:endParaRPr>
            </a:p>
          </p:txBody>
        </p:sp>
        <p:sp>
          <p:nvSpPr>
            <p:cNvPr id="3" name="מלבן 2">
              <a:extLst>
                <a:ext uri="{FF2B5EF4-FFF2-40B4-BE49-F238E27FC236}">
                  <a16:creationId xmlns:a16="http://schemas.microsoft.com/office/drawing/2014/main" id="{8A5C1502-C5C7-4C2F-78C3-36E32B4BB4E0}"/>
                </a:ext>
              </a:extLst>
            </p:cNvPr>
            <p:cNvSpPr/>
            <p:nvPr/>
          </p:nvSpPr>
          <p:spPr>
            <a:xfrm>
              <a:off x="2686123" y="2743723"/>
              <a:ext cx="5591595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9525">
                    <a:noFill/>
                    <a:prstDash val="solid"/>
                  </a:ln>
                  <a:solidFill>
                    <a:srgbClr val="FDCB95"/>
                  </a:solidFill>
                  <a:effectLst>
                    <a:outerShdw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Script Rust SB Demo Base" panose="00000200000000000000" pitchFamily="50" charset="0"/>
                  <a:cs typeface="Poppins" panose="00000500000000000000" pitchFamily="2" charset="0"/>
                </a:rPr>
                <a:t>The Best Comedy movies.</a:t>
              </a:r>
              <a:endParaRPr lang="he-IL" sz="4000" dirty="0">
                <a:ln w="9525">
                  <a:noFill/>
                  <a:prstDash val="solid"/>
                </a:ln>
                <a:solidFill>
                  <a:srgbClr val="FDCB95"/>
                </a:solidFill>
                <a:effectLst>
                  <a:outerShdw dist="38100" dir="2700000" algn="tl" rotWithShape="0">
                    <a:schemeClr val="accent5">
                      <a:lumMod val="50000"/>
                    </a:schemeClr>
                  </a:outerShdw>
                </a:effectLst>
                <a:latin typeface="Zing Script Rust SB Demo Base" panose="00000200000000000000" pitchFamily="50" charset="0"/>
              </a:endParaRPr>
            </a:p>
          </p:txBody>
        </p:sp>
        <p:sp>
          <p:nvSpPr>
            <p:cNvPr id="9" name="מלבן 8">
              <a:extLst>
                <a:ext uri="{FF2B5EF4-FFF2-40B4-BE49-F238E27FC236}">
                  <a16:creationId xmlns:a16="http://schemas.microsoft.com/office/drawing/2014/main" id="{AE095287-E252-CB24-0378-9250B002FE45}"/>
                </a:ext>
              </a:extLst>
            </p:cNvPr>
            <p:cNvSpPr/>
            <p:nvPr/>
          </p:nvSpPr>
          <p:spPr>
            <a:xfrm>
              <a:off x="2726970" y="1625213"/>
              <a:ext cx="5835252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4"/>
                      </a:gs>
                    </a:gsLst>
                    <a:lin ang="16200000" scaled="1"/>
                    <a:tileRect/>
                  </a:gradFill>
                  <a:latin typeface="Zing Rust D2 Demo Base" panose="00000600000000000000" pitchFamily="50" charset="0"/>
                </a:rPr>
                <a:t>LOLMOVIES</a:t>
              </a:r>
              <a:r>
                <a:rPr lang="en-US" sz="6000" b="1" cap="none" spc="0" dirty="0">
                  <a:ln w="12700">
                    <a:noFill/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4"/>
                      </a:gs>
                    </a:gsLst>
                    <a:lin ang="16200000" scaled="1"/>
                    <a:tileRect/>
                  </a:gradFill>
                  <a:latin typeface="Zing Rust D2 Demo Base" panose="00000600000000000000" pitchFamily="50" charset="0"/>
                </a:rPr>
                <a:t>.com</a:t>
              </a:r>
              <a:endParaRPr lang="he-IL" sz="7200" b="1" cap="none" spc="0" dirty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4"/>
                    </a:gs>
                  </a:gsLst>
                  <a:lin ang="16200000" scaled="1"/>
                  <a:tileRect/>
                </a:gradFill>
                <a:latin typeface="Zing Rust D2 Demo Base" panose="00000600000000000000" pitchFamily="50" charset="0"/>
              </a:endParaRPr>
            </a:p>
          </p:txBody>
        </p:sp>
      </p:grp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0DCBC0FA-3F5E-02D3-3A24-B56119C79D2F}"/>
              </a:ext>
            </a:extLst>
          </p:cNvPr>
          <p:cNvSpPr txBox="1"/>
          <p:nvPr/>
        </p:nvSpPr>
        <p:spPr>
          <a:xfrm>
            <a:off x="3672000" y="186079"/>
            <a:ext cx="1800000" cy="374571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ahnschrift SemiBold" panose="020B0502040204020203" pitchFamily="34" charset="0"/>
              </a:rPr>
              <a:t>USER MANUAL</a:t>
            </a:r>
            <a:endParaRPr lang="he-IL" sz="1600" dirty="0">
              <a:solidFill>
                <a:schemeClr val="accent1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311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21C3B2-BF33-870C-0FA8-29B61429E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2985ECB7-74EE-D32D-7F79-53C9BA4E6FD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ADFA2620-5598-424C-6A92-E43048BD78EF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Anne Hathaway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5B1CB7B6-0139-EF3F-CBF7-CFAFB215599B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CCDE57B4-2463-889E-74A4-456D7C7D8625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Q7: EXTRA QUERY - Actor’s 5 most Popular Movies</a:t>
              </a:r>
              <a:endParaRPr lang="en-US" sz="1400" dirty="0">
                <a:solidFill>
                  <a:schemeClr val="tx2"/>
                </a:solidFill>
                <a:latin typeface="Bahnschrift SemiBold" panose="020B0502040204020203" pitchFamily="34" charset="0"/>
              </a:endParaRP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DE6BF098-CBAD-5B4D-86B9-2FDEEA538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3C3AFC11-3FBA-648B-7D50-D484E4C0A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662" y="1798320"/>
            <a:ext cx="1459759" cy="2189638"/>
          </a:xfrm>
          <a:prstGeom prst="roundRect">
            <a:avLst/>
          </a:prstGeom>
        </p:spPr>
      </p:pic>
      <p:sp>
        <p:nvSpPr>
          <p:cNvPr id="4" name="מלבן: פינות עליונות מעוגלות 3">
            <a:extLst>
              <a:ext uri="{FF2B5EF4-FFF2-40B4-BE49-F238E27FC236}">
                <a16:creationId xmlns:a16="http://schemas.microsoft.com/office/drawing/2014/main" id="{E3984823-210F-5B10-A55C-FEAFB7C9C805}"/>
              </a:ext>
            </a:extLst>
          </p:cNvPr>
          <p:cNvSpPr/>
          <p:nvPr/>
        </p:nvSpPr>
        <p:spPr>
          <a:xfrm>
            <a:off x="246619" y="4355594"/>
            <a:ext cx="1460802" cy="787905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AA9DAA0C-A382-E106-8FCD-98CC0ED79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2515" y="1798320"/>
            <a:ext cx="1459759" cy="2189638"/>
          </a:xfrm>
          <a:prstGeom prst="roundRect">
            <a:avLst/>
          </a:prstGeom>
        </p:spPr>
      </p:pic>
      <p:sp>
        <p:nvSpPr>
          <p:cNvPr id="5" name="מלבן: פינות עליונות מעוגלות 4">
            <a:extLst>
              <a:ext uri="{FF2B5EF4-FFF2-40B4-BE49-F238E27FC236}">
                <a16:creationId xmlns:a16="http://schemas.microsoft.com/office/drawing/2014/main" id="{A098700A-EB85-0EE5-319C-0A7FBE4C491C}"/>
              </a:ext>
            </a:extLst>
          </p:cNvPr>
          <p:cNvSpPr/>
          <p:nvPr/>
        </p:nvSpPr>
        <p:spPr>
          <a:xfrm>
            <a:off x="2051929" y="4355594"/>
            <a:ext cx="1460802" cy="787905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4458C93A-95B1-713D-1E73-CA10EB67F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7825" y="1798320"/>
            <a:ext cx="1459759" cy="2189638"/>
          </a:xfrm>
          <a:prstGeom prst="roundRect">
            <a:avLst/>
          </a:prstGeom>
        </p:spPr>
      </p:pic>
      <p:sp>
        <p:nvSpPr>
          <p:cNvPr id="6" name="מלבן: פינות עליונות מעוגלות 5">
            <a:extLst>
              <a:ext uri="{FF2B5EF4-FFF2-40B4-BE49-F238E27FC236}">
                <a16:creationId xmlns:a16="http://schemas.microsoft.com/office/drawing/2014/main" id="{99B459E5-BA1D-EADE-E1A3-E65BA4C03280}"/>
              </a:ext>
            </a:extLst>
          </p:cNvPr>
          <p:cNvSpPr/>
          <p:nvPr/>
        </p:nvSpPr>
        <p:spPr>
          <a:xfrm>
            <a:off x="3857239" y="4355594"/>
            <a:ext cx="1460802" cy="787905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BB64A8F3-A078-8D9D-F944-1CE338E024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2549" y="1798320"/>
            <a:ext cx="1459759" cy="2189638"/>
          </a:xfrm>
          <a:prstGeom prst="roundRect">
            <a:avLst/>
          </a:prstGeom>
        </p:spPr>
      </p:pic>
      <p:sp>
        <p:nvSpPr>
          <p:cNvPr id="7" name="מלבן: פינות עליונות מעוגלות 6">
            <a:extLst>
              <a:ext uri="{FF2B5EF4-FFF2-40B4-BE49-F238E27FC236}">
                <a16:creationId xmlns:a16="http://schemas.microsoft.com/office/drawing/2014/main" id="{D751A5DA-3C7D-0EA2-84B3-2A010601B335}"/>
              </a:ext>
            </a:extLst>
          </p:cNvPr>
          <p:cNvSpPr/>
          <p:nvPr/>
        </p:nvSpPr>
        <p:spPr>
          <a:xfrm>
            <a:off x="5673727" y="4355594"/>
            <a:ext cx="1460803" cy="787905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2418715F-A1E9-64EA-423F-5C98AC5968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9624" y="1798320"/>
            <a:ext cx="1459759" cy="2189638"/>
          </a:xfrm>
          <a:prstGeom prst="roundRect">
            <a:avLst/>
          </a:prstGeom>
        </p:spPr>
      </p:pic>
      <p:sp>
        <p:nvSpPr>
          <p:cNvPr id="10" name="מלבן: פינות עליונות מעוגלות 9">
            <a:extLst>
              <a:ext uri="{FF2B5EF4-FFF2-40B4-BE49-F238E27FC236}">
                <a16:creationId xmlns:a16="http://schemas.microsoft.com/office/drawing/2014/main" id="{7BA098CB-DAA6-EE4E-A38F-5651EDCACBAD}"/>
              </a:ext>
            </a:extLst>
          </p:cNvPr>
          <p:cNvSpPr/>
          <p:nvPr/>
        </p:nvSpPr>
        <p:spPr>
          <a:xfrm>
            <a:off x="7479038" y="4355594"/>
            <a:ext cx="1460802" cy="787905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1831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19638D-DD7B-97E5-4663-5D3A85D0C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10876658-4FDE-DEEE-6D63-0E6A1965C852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Jim Carrey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C04A6556-9F30-A042-AE64-AEBF0827C448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F753CCDE-490A-3739-213B-0A05868FF349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Q8: EXTRA QUERY – Genre Count for a given actor</a:t>
              </a:r>
              <a:endParaRPr lang="en-US" sz="1400" dirty="0">
                <a:solidFill>
                  <a:schemeClr val="tx2"/>
                </a:solidFill>
                <a:latin typeface="Bahnschrift SemiBold" panose="020B0502040204020203" pitchFamily="34" charset="0"/>
              </a:endParaRP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01D08FE8-22D8-9230-71EC-CE932958C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grpSp>
        <p:nvGrpSpPr>
          <p:cNvPr id="48" name="קבוצה 47">
            <a:extLst>
              <a:ext uri="{FF2B5EF4-FFF2-40B4-BE49-F238E27FC236}">
                <a16:creationId xmlns:a16="http://schemas.microsoft.com/office/drawing/2014/main" id="{E376A9A1-0D38-E81E-9E5C-F167CBA90192}"/>
              </a:ext>
            </a:extLst>
          </p:cNvPr>
          <p:cNvGrpSpPr/>
          <p:nvPr/>
        </p:nvGrpSpPr>
        <p:grpSpPr>
          <a:xfrm>
            <a:off x="1568159" y="1499930"/>
            <a:ext cx="6007683" cy="3331779"/>
            <a:chOff x="1145579" y="1804730"/>
            <a:chExt cx="6007683" cy="3331779"/>
          </a:xfrm>
        </p:grpSpPr>
        <p:grpSp>
          <p:nvGrpSpPr>
            <p:cNvPr id="45" name="קבוצה 44">
              <a:extLst>
                <a:ext uri="{FF2B5EF4-FFF2-40B4-BE49-F238E27FC236}">
                  <a16:creationId xmlns:a16="http://schemas.microsoft.com/office/drawing/2014/main" id="{437B8673-94BC-3741-C965-0EC01A1E9A83}"/>
                </a:ext>
              </a:extLst>
            </p:cNvPr>
            <p:cNvGrpSpPr/>
            <p:nvPr/>
          </p:nvGrpSpPr>
          <p:grpSpPr>
            <a:xfrm>
              <a:off x="1145579" y="1804730"/>
              <a:ext cx="1271502" cy="3314651"/>
              <a:chOff x="1866939" y="1804730"/>
              <a:chExt cx="1271502" cy="3314651"/>
            </a:xfrm>
          </p:grpSpPr>
          <p:grpSp>
            <p:nvGrpSpPr>
              <p:cNvPr id="43" name="קבוצה 42">
                <a:extLst>
                  <a:ext uri="{FF2B5EF4-FFF2-40B4-BE49-F238E27FC236}">
                    <a16:creationId xmlns:a16="http://schemas.microsoft.com/office/drawing/2014/main" id="{F1C81EDF-F7F9-C940-25D6-800FF82B324F}"/>
                  </a:ext>
                </a:extLst>
              </p:cNvPr>
              <p:cNvGrpSpPr/>
              <p:nvPr/>
            </p:nvGrpSpPr>
            <p:grpSpPr>
              <a:xfrm>
                <a:off x="1866939" y="1804730"/>
                <a:ext cx="1271502" cy="1463932"/>
                <a:chOff x="1866939" y="1804730"/>
                <a:chExt cx="1271502" cy="1463932"/>
              </a:xfrm>
            </p:grpSpPr>
            <p:pic>
              <p:nvPicPr>
                <p:cNvPr id="31" name="תמונה 30">
                  <a:extLst>
                    <a:ext uri="{FF2B5EF4-FFF2-40B4-BE49-F238E27FC236}">
                      <a16:creationId xmlns:a16="http://schemas.microsoft.com/office/drawing/2014/main" id="{E071B214-A70E-AC83-F19A-DEE876D39E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62690" y="1804730"/>
                  <a:ext cx="1080000" cy="1080000"/>
                </a:xfrm>
                <a:prstGeom prst="rect">
                  <a:avLst/>
                </a:prstGeom>
                <a:effectLst>
                  <a:glow rad="38100">
                    <a:schemeClr val="accent4">
                      <a:lumMod val="60000"/>
                      <a:lumOff val="40000"/>
                    </a:schemeClr>
                  </a:glow>
                </a:effectLst>
              </p:spPr>
            </p:pic>
            <p:sp>
              <p:nvSpPr>
                <p:cNvPr id="32" name="תיבת טקסט 31">
                  <a:extLst>
                    <a:ext uri="{FF2B5EF4-FFF2-40B4-BE49-F238E27FC236}">
                      <a16:creationId xmlns:a16="http://schemas.microsoft.com/office/drawing/2014/main" id="{F418CF55-E85E-0A7A-BED2-9B16F8CE6808}"/>
                    </a:ext>
                  </a:extLst>
                </p:cNvPr>
                <p:cNvSpPr txBox="1"/>
                <p:nvPr/>
              </p:nvSpPr>
              <p:spPr>
                <a:xfrm>
                  <a:off x="1866939" y="2930108"/>
                  <a:ext cx="1271502" cy="338554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Bahnschrift SemiBold" panose="020B0502040204020203" pitchFamily="34" charset="0"/>
                    </a:rPr>
                    <a:t>Comedy | 14</a:t>
                  </a:r>
                  <a:endParaRPr lang="he-IL" sz="16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Bahnschrift SemiBold" panose="020B0502040204020203" pitchFamily="34" charset="0"/>
                  </a:endParaRPr>
                </a:p>
              </p:txBody>
            </p:sp>
          </p:grpSp>
          <p:grpSp>
            <p:nvGrpSpPr>
              <p:cNvPr id="38" name="קבוצה 37">
                <a:extLst>
                  <a:ext uri="{FF2B5EF4-FFF2-40B4-BE49-F238E27FC236}">
                    <a16:creationId xmlns:a16="http://schemas.microsoft.com/office/drawing/2014/main" id="{EB079A40-63C7-B982-4552-D448153DB97A}"/>
                  </a:ext>
                </a:extLst>
              </p:cNvPr>
              <p:cNvGrpSpPr/>
              <p:nvPr/>
            </p:nvGrpSpPr>
            <p:grpSpPr>
              <a:xfrm>
                <a:off x="1962690" y="3650047"/>
                <a:ext cx="1080000" cy="1469334"/>
                <a:chOff x="1931861" y="3632919"/>
                <a:chExt cx="1080000" cy="1469334"/>
              </a:xfrm>
            </p:grpSpPr>
            <p:pic>
              <p:nvPicPr>
                <p:cNvPr id="25" name="תמונה 24">
                  <a:extLst>
                    <a:ext uri="{FF2B5EF4-FFF2-40B4-BE49-F238E27FC236}">
                      <a16:creationId xmlns:a16="http://schemas.microsoft.com/office/drawing/2014/main" id="{2946C0E2-C126-823C-93BF-E2307D3522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31861" y="3632919"/>
                  <a:ext cx="1080000" cy="1080000"/>
                </a:xfrm>
                <a:prstGeom prst="rect">
                  <a:avLst/>
                </a:prstGeom>
                <a:effectLst>
                  <a:glow rad="38100">
                    <a:schemeClr val="accent4">
                      <a:lumMod val="60000"/>
                      <a:lumOff val="40000"/>
                    </a:schemeClr>
                  </a:glow>
                </a:effectLst>
              </p:spPr>
            </p:pic>
            <p:sp>
              <p:nvSpPr>
                <p:cNvPr id="35" name="תיבת טקסט 34">
                  <a:extLst>
                    <a:ext uri="{FF2B5EF4-FFF2-40B4-BE49-F238E27FC236}">
                      <a16:creationId xmlns:a16="http://schemas.microsoft.com/office/drawing/2014/main" id="{43A0EEAA-A166-A1D5-DAA2-5AFC011E2E98}"/>
                    </a:ext>
                  </a:extLst>
                </p:cNvPr>
                <p:cNvSpPr txBox="1"/>
                <p:nvPr/>
              </p:nvSpPr>
              <p:spPr>
                <a:xfrm>
                  <a:off x="1933893" y="4763699"/>
                  <a:ext cx="1075936" cy="338554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Bahnschrift SemiBold" panose="020B0502040204020203" pitchFamily="34" charset="0"/>
                    </a:rPr>
                    <a:t>Drama | 3</a:t>
                  </a:r>
                  <a:endParaRPr lang="he-IL" sz="16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Bahnschrift SemiBold" panose="020B0502040204020203" pitchFamily="34" charset="0"/>
                  </a:endParaRPr>
                </a:p>
              </p:txBody>
            </p:sp>
          </p:grpSp>
        </p:grpSp>
        <p:grpSp>
          <p:nvGrpSpPr>
            <p:cNvPr id="46" name="קבוצה 45">
              <a:extLst>
                <a:ext uri="{FF2B5EF4-FFF2-40B4-BE49-F238E27FC236}">
                  <a16:creationId xmlns:a16="http://schemas.microsoft.com/office/drawing/2014/main" id="{B1BE69C6-1F4A-7EAD-30DB-4E6F341723B1}"/>
                </a:ext>
              </a:extLst>
            </p:cNvPr>
            <p:cNvGrpSpPr/>
            <p:nvPr/>
          </p:nvGrpSpPr>
          <p:grpSpPr>
            <a:xfrm>
              <a:off x="3541722" y="1804730"/>
              <a:ext cx="1309974" cy="3314651"/>
              <a:chOff x="3893956" y="1804730"/>
              <a:chExt cx="1309974" cy="3314651"/>
            </a:xfrm>
          </p:grpSpPr>
          <p:grpSp>
            <p:nvGrpSpPr>
              <p:cNvPr id="42" name="קבוצה 41">
                <a:extLst>
                  <a:ext uri="{FF2B5EF4-FFF2-40B4-BE49-F238E27FC236}">
                    <a16:creationId xmlns:a16="http://schemas.microsoft.com/office/drawing/2014/main" id="{4129E136-A4BD-9D08-CAC6-ECB352B32E52}"/>
                  </a:ext>
                </a:extLst>
              </p:cNvPr>
              <p:cNvGrpSpPr/>
              <p:nvPr/>
            </p:nvGrpSpPr>
            <p:grpSpPr>
              <a:xfrm>
                <a:off x="4008943" y="1804730"/>
                <a:ext cx="1080000" cy="1463932"/>
                <a:chOff x="3860476" y="1804730"/>
                <a:chExt cx="1080000" cy="1463932"/>
              </a:xfrm>
            </p:grpSpPr>
            <p:pic>
              <p:nvPicPr>
                <p:cNvPr id="29" name="תמונה 28">
                  <a:extLst>
                    <a:ext uri="{FF2B5EF4-FFF2-40B4-BE49-F238E27FC236}">
                      <a16:creationId xmlns:a16="http://schemas.microsoft.com/office/drawing/2014/main" id="{C9D17FDB-8D0E-432B-71E9-8652DE5643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60476" y="1804730"/>
                  <a:ext cx="1080000" cy="1080000"/>
                </a:xfrm>
                <a:prstGeom prst="rect">
                  <a:avLst/>
                </a:prstGeom>
                <a:effectLst>
                  <a:glow rad="38100">
                    <a:schemeClr val="accent4">
                      <a:lumMod val="60000"/>
                      <a:lumOff val="40000"/>
                    </a:schemeClr>
                  </a:glow>
                </a:effectLst>
              </p:spPr>
            </p:pic>
            <p:sp>
              <p:nvSpPr>
                <p:cNvPr id="33" name="תיבת טקסט 32">
                  <a:extLst>
                    <a:ext uri="{FF2B5EF4-FFF2-40B4-BE49-F238E27FC236}">
                      <a16:creationId xmlns:a16="http://schemas.microsoft.com/office/drawing/2014/main" id="{09AC7BBB-6CAE-7249-701B-BEA3DEF0BB80}"/>
                    </a:ext>
                  </a:extLst>
                </p:cNvPr>
                <p:cNvSpPr txBox="1"/>
                <p:nvPr/>
              </p:nvSpPr>
              <p:spPr>
                <a:xfrm>
                  <a:off x="3861707" y="2930108"/>
                  <a:ext cx="1077539" cy="338554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Bahnschrift SemiBold" panose="020B0502040204020203" pitchFamily="34" charset="0"/>
                    </a:rPr>
                    <a:t>Family | 4</a:t>
                  </a:r>
                  <a:endParaRPr lang="he-IL" sz="16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Bahnschrift SemiBold" panose="020B0502040204020203" pitchFamily="34" charset="0"/>
                  </a:endParaRPr>
                </a:p>
              </p:txBody>
            </p:sp>
          </p:grpSp>
          <p:grpSp>
            <p:nvGrpSpPr>
              <p:cNvPr id="39" name="קבוצה 38">
                <a:extLst>
                  <a:ext uri="{FF2B5EF4-FFF2-40B4-BE49-F238E27FC236}">
                    <a16:creationId xmlns:a16="http://schemas.microsoft.com/office/drawing/2014/main" id="{0FF2BEC2-8556-BA5A-EB9E-10A031EECEFE}"/>
                  </a:ext>
                </a:extLst>
              </p:cNvPr>
              <p:cNvGrpSpPr/>
              <p:nvPr/>
            </p:nvGrpSpPr>
            <p:grpSpPr>
              <a:xfrm>
                <a:off x="3893956" y="3650047"/>
                <a:ext cx="1309974" cy="1469334"/>
                <a:chOff x="3927437" y="3632919"/>
                <a:chExt cx="1309974" cy="1469334"/>
              </a:xfrm>
            </p:grpSpPr>
            <p:pic>
              <p:nvPicPr>
                <p:cNvPr id="23" name="תמונה 22">
                  <a:extLst>
                    <a:ext uri="{FF2B5EF4-FFF2-40B4-BE49-F238E27FC236}">
                      <a16:creationId xmlns:a16="http://schemas.microsoft.com/office/drawing/2014/main" id="{19F9FDF5-71E4-0204-F413-6A60DEE6EB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42424" y="3632919"/>
                  <a:ext cx="1080000" cy="1080000"/>
                </a:xfrm>
                <a:prstGeom prst="rect">
                  <a:avLst/>
                </a:prstGeom>
                <a:effectLst>
                  <a:glow rad="38100">
                    <a:schemeClr val="accent4">
                      <a:lumMod val="60000"/>
                      <a:lumOff val="40000"/>
                    </a:schemeClr>
                  </a:glow>
                </a:effectLst>
              </p:spPr>
            </p:pic>
            <p:sp>
              <p:nvSpPr>
                <p:cNvPr id="36" name="תיבת טקסט 35">
                  <a:extLst>
                    <a:ext uri="{FF2B5EF4-FFF2-40B4-BE49-F238E27FC236}">
                      <a16:creationId xmlns:a16="http://schemas.microsoft.com/office/drawing/2014/main" id="{D4922FC1-6486-B9C1-7880-F36FF8A661AB}"/>
                    </a:ext>
                  </a:extLst>
                </p:cNvPr>
                <p:cNvSpPr txBox="1"/>
                <p:nvPr/>
              </p:nvSpPr>
              <p:spPr>
                <a:xfrm>
                  <a:off x="3927437" y="4763699"/>
                  <a:ext cx="1309974" cy="338554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Bahnschrift SemiBold" panose="020B0502040204020203" pitchFamily="34" charset="0"/>
                    </a:rPr>
                    <a:t>Romance | 2</a:t>
                  </a:r>
                  <a:endParaRPr lang="he-IL" sz="16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Bahnschrift SemiBold" panose="020B0502040204020203" pitchFamily="34" charset="0"/>
                  </a:endParaRPr>
                </a:p>
              </p:txBody>
            </p:sp>
          </p:grpSp>
        </p:grpSp>
        <p:grpSp>
          <p:nvGrpSpPr>
            <p:cNvPr id="47" name="קבוצה 46">
              <a:extLst>
                <a:ext uri="{FF2B5EF4-FFF2-40B4-BE49-F238E27FC236}">
                  <a16:creationId xmlns:a16="http://schemas.microsoft.com/office/drawing/2014/main" id="{292FFF12-EBBD-0D18-AB5E-4D8ABB9D89F5}"/>
                </a:ext>
              </a:extLst>
            </p:cNvPr>
            <p:cNvGrpSpPr/>
            <p:nvPr/>
          </p:nvGrpSpPr>
          <p:grpSpPr>
            <a:xfrm>
              <a:off x="5976337" y="1804730"/>
              <a:ext cx="1176925" cy="3331779"/>
              <a:chOff x="5976337" y="1804730"/>
              <a:chExt cx="1176925" cy="3331779"/>
            </a:xfrm>
          </p:grpSpPr>
          <p:grpSp>
            <p:nvGrpSpPr>
              <p:cNvPr id="41" name="קבוצה 40">
                <a:extLst>
                  <a:ext uri="{FF2B5EF4-FFF2-40B4-BE49-F238E27FC236}">
                    <a16:creationId xmlns:a16="http://schemas.microsoft.com/office/drawing/2014/main" id="{D5A0D155-3C06-075A-ED09-24D93D42E450}"/>
                  </a:ext>
                </a:extLst>
              </p:cNvPr>
              <p:cNvGrpSpPr/>
              <p:nvPr/>
            </p:nvGrpSpPr>
            <p:grpSpPr>
              <a:xfrm>
                <a:off x="5976337" y="1804730"/>
                <a:ext cx="1176925" cy="1463932"/>
                <a:chOff x="5976952" y="1804730"/>
                <a:chExt cx="1176925" cy="1463932"/>
              </a:xfrm>
            </p:grpSpPr>
            <p:pic>
              <p:nvPicPr>
                <p:cNvPr id="27" name="תמונה 26">
                  <a:extLst>
                    <a:ext uri="{FF2B5EF4-FFF2-40B4-BE49-F238E27FC236}">
                      <a16:creationId xmlns:a16="http://schemas.microsoft.com/office/drawing/2014/main" id="{BE366550-70DF-5309-5BDC-D3529E9E9F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25414" y="1804730"/>
                  <a:ext cx="1080000" cy="1080000"/>
                </a:xfrm>
                <a:prstGeom prst="rect">
                  <a:avLst/>
                </a:prstGeom>
                <a:effectLst>
                  <a:glow rad="38100">
                    <a:schemeClr val="accent4">
                      <a:lumMod val="60000"/>
                      <a:lumOff val="40000"/>
                    </a:schemeClr>
                  </a:glow>
                </a:effectLst>
              </p:spPr>
            </p:pic>
            <p:sp>
              <p:nvSpPr>
                <p:cNvPr id="34" name="תיבת טקסט 33">
                  <a:extLst>
                    <a:ext uri="{FF2B5EF4-FFF2-40B4-BE49-F238E27FC236}">
                      <a16:creationId xmlns:a16="http://schemas.microsoft.com/office/drawing/2014/main" id="{49EB68E4-5AEF-39DC-C503-D84757A08314}"/>
                    </a:ext>
                  </a:extLst>
                </p:cNvPr>
                <p:cNvSpPr txBox="1"/>
                <p:nvPr/>
              </p:nvSpPr>
              <p:spPr>
                <a:xfrm>
                  <a:off x="5976952" y="2930108"/>
                  <a:ext cx="1176925" cy="338554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Bahnschrift SemiBold" panose="020B0502040204020203" pitchFamily="34" charset="0"/>
                    </a:rPr>
                    <a:t>Fantasy | 3</a:t>
                  </a:r>
                  <a:endParaRPr lang="he-IL" sz="16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Bahnschrift SemiBold" panose="020B0502040204020203" pitchFamily="34" charset="0"/>
                  </a:endParaRPr>
                </a:p>
              </p:txBody>
            </p:sp>
          </p:grpSp>
          <p:grpSp>
            <p:nvGrpSpPr>
              <p:cNvPr id="40" name="קבוצה 39">
                <a:extLst>
                  <a:ext uri="{FF2B5EF4-FFF2-40B4-BE49-F238E27FC236}">
                    <a16:creationId xmlns:a16="http://schemas.microsoft.com/office/drawing/2014/main" id="{645BA5F2-347A-D3CC-BBEC-B189DA1CBDC4}"/>
                  </a:ext>
                </a:extLst>
              </p:cNvPr>
              <p:cNvGrpSpPr/>
              <p:nvPr/>
            </p:nvGrpSpPr>
            <p:grpSpPr>
              <a:xfrm>
                <a:off x="6010587" y="3632919"/>
                <a:ext cx="1108424" cy="1503590"/>
                <a:chOff x="5975721" y="3632919"/>
                <a:chExt cx="1108424" cy="1503590"/>
              </a:xfrm>
            </p:grpSpPr>
            <p:pic>
              <p:nvPicPr>
                <p:cNvPr id="18" name="תמונה 17">
                  <a:extLst>
                    <a:ext uri="{FF2B5EF4-FFF2-40B4-BE49-F238E27FC236}">
                      <a16:creationId xmlns:a16="http://schemas.microsoft.com/office/drawing/2014/main" id="{868C828B-E719-562F-8CCF-9C48A094D9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75721" y="3632919"/>
                  <a:ext cx="1080000" cy="1080000"/>
                </a:xfrm>
                <a:prstGeom prst="rect">
                  <a:avLst/>
                </a:prstGeom>
                <a:effectLst>
                  <a:glow rad="38100">
                    <a:schemeClr val="accent4">
                      <a:lumMod val="60000"/>
                      <a:lumOff val="40000"/>
                    </a:schemeClr>
                  </a:glow>
                </a:effectLst>
              </p:spPr>
            </p:pic>
            <p:sp>
              <p:nvSpPr>
                <p:cNvPr id="37" name="תיבת טקסט 36">
                  <a:extLst>
                    <a:ext uri="{FF2B5EF4-FFF2-40B4-BE49-F238E27FC236}">
                      <a16:creationId xmlns:a16="http://schemas.microsoft.com/office/drawing/2014/main" id="{731B396F-427B-FC23-6EC5-4436834892DE}"/>
                    </a:ext>
                  </a:extLst>
                </p:cNvPr>
                <p:cNvSpPr txBox="1"/>
                <p:nvPr/>
              </p:nvSpPr>
              <p:spPr>
                <a:xfrm>
                  <a:off x="6046682" y="4797955"/>
                  <a:ext cx="1037463" cy="338554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Bahnschrift SemiBold" panose="020B0502040204020203" pitchFamily="34" charset="0"/>
                    </a:rPr>
                    <a:t>Action | 2</a:t>
                  </a:r>
                  <a:endParaRPr lang="he-IL" sz="16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Bahnschrift SemiBold" panose="020B0502040204020203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86374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D7A374-DB79-0358-AF45-F5B3992D3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DB337E8D-48FA-3909-2AC3-13B8F4C1726E}"/>
              </a:ext>
            </a:extLst>
          </p:cNvPr>
          <p:cNvGrpSpPr/>
          <p:nvPr/>
        </p:nvGrpSpPr>
        <p:grpSpPr>
          <a:xfrm>
            <a:off x="3460502" y="1288729"/>
            <a:ext cx="2222997" cy="2566043"/>
            <a:chOff x="534491" y="1303016"/>
            <a:chExt cx="2222997" cy="2566043"/>
          </a:xfrm>
        </p:grpSpPr>
        <p:sp>
          <p:nvSpPr>
            <p:cNvPr id="23" name="אליפסה 22">
              <a:extLst>
                <a:ext uri="{FF2B5EF4-FFF2-40B4-BE49-F238E27FC236}">
                  <a16:creationId xmlns:a16="http://schemas.microsoft.com/office/drawing/2014/main" id="{ACEDC1A4-0769-4CE9-202B-C435ECCC9505}"/>
                </a:ext>
              </a:extLst>
            </p:cNvPr>
            <p:cNvSpPr/>
            <p:nvPr/>
          </p:nvSpPr>
          <p:spPr>
            <a:xfrm>
              <a:off x="650079" y="3432780"/>
              <a:ext cx="2065321" cy="43627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4" name="תמונה 23">
              <a:extLst>
                <a:ext uri="{FF2B5EF4-FFF2-40B4-BE49-F238E27FC236}">
                  <a16:creationId xmlns:a16="http://schemas.microsoft.com/office/drawing/2014/main" id="{CF264932-6396-BFB9-A133-7ED84DC7A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534491" y="1303016"/>
              <a:ext cx="2222997" cy="2537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6324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EF4E1-CABE-B99E-A5EE-4D05ECB64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DBE695AF-59C8-7A5A-2179-75053A29D423}"/>
              </a:ext>
            </a:extLst>
          </p:cNvPr>
          <p:cNvSpPr/>
          <p:nvPr/>
        </p:nvSpPr>
        <p:spPr>
          <a:xfrm>
            <a:off x="189284" y="856547"/>
            <a:ext cx="8765429" cy="4013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>
              <a:spcBef>
                <a:spcPts val="1200"/>
              </a:spcBef>
            </a:pPr>
            <a:r>
              <a:rPr lang="en-US" sz="1400" dirty="0">
                <a:solidFill>
                  <a:srgbClr val="FDCB95"/>
                </a:solidFill>
                <a:latin typeface="Bahnschrift SemiBold" panose="020B0502040204020203" pitchFamily="34" charset="0"/>
              </a:rPr>
              <a:t>LOLMovies.com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is a web application designed to make the world’s best comedy movies easily accessible to anyone looking for a good laugh. 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In times of uncertainty, when many of us are facing the challenges of war and ‘</a:t>
            </a:r>
            <a:r>
              <a:rPr lang="en-US" sz="12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Miluim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’,</a:t>
            </a:r>
            <a:r>
              <a:rPr lang="en-US" sz="12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we believe that laughter is more important than ever — it provides a much-needed escape and a moment of relief.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The application provides access to detailed information about the top 1,000 highest-rated, full-length comedy movies of all time in the U.S. (English-language), sorted by popularity in descending order.</a:t>
            </a:r>
          </a:p>
          <a:p>
            <a:pPr>
              <a:spcBef>
                <a:spcPts val="1200"/>
              </a:spcBef>
            </a:pPr>
            <a:r>
              <a:rPr lang="en-US" sz="1400" u="sng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Bold" panose="020B0502040204020203" pitchFamily="34" charset="0"/>
              </a:rPr>
              <a:t>Key Features: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 Advanced Search: Find movies by keywords or by searching for words that appear in the title or overview.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 Actor &amp; Director Insights: Explore a director’s favorite collaborators, or find the top 10 actors who starred in the most films within a specific subgenre and decade.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 Hidden Gems: For cinephiles seeking originality, this feature highlights unpopular yet highly rated movies from a given year.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 Popular Picks: Search for a director or actor's most popular movies or explore the most popular genres of a specific actor.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Our application is designed for both casual viewers and dedicated movie enthusiasts, ensuring that everyone can find the perfect comedy to bring a smile, even in difficult times.</a:t>
            </a:r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5B0FB3BA-0B67-D018-C5E6-9BA466303282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29029"/>
            <a:chExt cx="9143999" cy="721519"/>
          </a:xfrm>
        </p:grpSpPr>
        <p:sp>
          <p:nvSpPr>
            <p:cNvPr id="5" name="מלבן 4">
              <a:extLst>
                <a:ext uri="{FF2B5EF4-FFF2-40B4-BE49-F238E27FC236}">
                  <a16:creationId xmlns:a16="http://schemas.microsoft.com/office/drawing/2014/main" id="{CA8855A7-2574-059C-C3EA-9CFD6836983F}"/>
                </a:ext>
              </a:extLst>
            </p:cNvPr>
            <p:cNvSpPr/>
            <p:nvPr/>
          </p:nvSpPr>
          <p:spPr>
            <a:xfrm>
              <a:off x="1" y="-2902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		    	              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Overview</a:t>
              </a:r>
            </a:p>
          </p:txBody>
        </p:sp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77D8A44C-D737-2B53-0095-ECD9DF4F8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2858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4689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AC9F4A38-AB93-885B-A7B0-93A72B8A5907}"/>
              </a:ext>
            </a:extLst>
          </p:cNvPr>
          <p:cNvSpPr/>
          <p:nvPr/>
        </p:nvSpPr>
        <p:spPr>
          <a:xfrm>
            <a:off x="543998" y="871538"/>
            <a:ext cx="8099429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76D153AE-A951-1931-67F4-E0BE1C7BB15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r="2625"/>
          <a:stretch/>
        </p:blipFill>
        <p:spPr>
          <a:xfrm>
            <a:off x="544598" y="1441636"/>
            <a:ext cx="1680000" cy="2520000"/>
          </a:xfrm>
          <a:prstGeom prst="roundRect">
            <a:avLst/>
          </a:prstGeom>
        </p:spPr>
      </p:pic>
      <p:sp>
        <p:nvSpPr>
          <p:cNvPr id="16" name="מלבן: פינות עליונות מעוגלות 15">
            <a:extLst>
              <a:ext uri="{FF2B5EF4-FFF2-40B4-BE49-F238E27FC236}">
                <a16:creationId xmlns:a16="http://schemas.microsoft.com/office/drawing/2014/main" id="{F9190ABC-F25D-CAF8-16D1-1E5488C66A34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211B9D2E-E472-7DFF-5DFB-C78C66CCA5F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9" b="4989"/>
          <a:stretch/>
        </p:blipFill>
        <p:spPr>
          <a:xfrm>
            <a:off x="2684208" y="1441636"/>
            <a:ext cx="1680000" cy="2520000"/>
          </a:xfrm>
          <a:prstGeom prst="roundRect">
            <a:avLst/>
          </a:prstGeom>
        </p:spPr>
      </p:pic>
      <p:sp>
        <p:nvSpPr>
          <p:cNvPr id="17" name="מלבן: פינות עליונות מעוגלות 16">
            <a:extLst>
              <a:ext uri="{FF2B5EF4-FFF2-40B4-BE49-F238E27FC236}">
                <a16:creationId xmlns:a16="http://schemas.microsoft.com/office/drawing/2014/main" id="{772C6C59-1A67-67B5-4381-C6646758F57F}"/>
              </a:ext>
            </a:extLst>
          </p:cNvPr>
          <p:cNvSpPr/>
          <p:nvPr/>
        </p:nvSpPr>
        <p:spPr>
          <a:xfrm>
            <a:off x="268360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64EEB2D5-F162-8C23-3F0D-A1D08F2ADF6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71"/>
          <a:stretch/>
        </p:blipFill>
        <p:spPr>
          <a:xfrm>
            <a:off x="4823818" y="1441636"/>
            <a:ext cx="1680000" cy="2520000"/>
          </a:xfrm>
          <a:prstGeom prst="roundRect">
            <a:avLst/>
          </a:prstGeom>
        </p:spPr>
      </p:pic>
      <p:sp>
        <p:nvSpPr>
          <p:cNvPr id="18" name="מלבן: פינות עליונות מעוגלות 17">
            <a:extLst>
              <a:ext uri="{FF2B5EF4-FFF2-40B4-BE49-F238E27FC236}">
                <a16:creationId xmlns:a16="http://schemas.microsoft.com/office/drawing/2014/main" id="{47160031-1B46-394F-1DAF-37F857753C40}"/>
              </a:ext>
            </a:extLst>
          </p:cNvPr>
          <p:cNvSpPr/>
          <p:nvPr/>
        </p:nvSpPr>
        <p:spPr>
          <a:xfrm>
            <a:off x="482321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724AEC92-BB78-0D50-A274-72E5FE1F098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" b="714"/>
          <a:stretch/>
        </p:blipFill>
        <p:spPr>
          <a:xfrm>
            <a:off x="6963427" y="1441636"/>
            <a:ext cx="1680000" cy="2520000"/>
          </a:xfrm>
          <a:prstGeom prst="roundRect">
            <a:avLst/>
          </a:prstGeom>
        </p:spPr>
      </p:pic>
      <p:sp>
        <p:nvSpPr>
          <p:cNvPr id="19" name="מלבן: פינות עליונות מעוגלות 18">
            <a:extLst>
              <a:ext uri="{FF2B5EF4-FFF2-40B4-BE49-F238E27FC236}">
                <a16:creationId xmlns:a16="http://schemas.microsoft.com/office/drawing/2014/main" id="{2A1D99FB-A298-0CC5-B895-5A98564B7031}"/>
              </a:ext>
            </a:extLst>
          </p:cNvPr>
          <p:cNvSpPr/>
          <p:nvPr/>
        </p:nvSpPr>
        <p:spPr>
          <a:xfrm>
            <a:off x="6962827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311E2726-5E6A-CBEE-F4CA-7A45DEE32CD5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29029"/>
            <a:chExt cx="9143999" cy="721519"/>
          </a:xfrm>
        </p:grpSpPr>
        <p:sp>
          <p:nvSpPr>
            <p:cNvPr id="5" name="מלבן 4">
              <a:extLst>
                <a:ext uri="{FF2B5EF4-FFF2-40B4-BE49-F238E27FC236}">
                  <a16:creationId xmlns:a16="http://schemas.microsoft.com/office/drawing/2014/main" id="{40EA53B2-FE04-AAF0-F05F-F2BD32C77464}"/>
                </a:ext>
              </a:extLst>
            </p:cNvPr>
            <p:cNvSpPr/>
            <p:nvPr/>
          </p:nvSpPr>
          <p:spPr>
            <a:xfrm>
              <a:off x="1" y="-2902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	  	              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Main Webpage</a:t>
              </a:r>
            </a:p>
          </p:txBody>
        </p:sp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3A2C2447-70ED-BFA6-77D1-0ACF51B4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2858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9007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484CBF-6D72-F36E-0951-5B5C28883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CD46BEF5-8FE8-2621-7106-1CDE2BA5810B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60079"/>
            <a:chExt cx="9143999" cy="721519"/>
          </a:xfrm>
        </p:grpSpPr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544B52D9-1419-E39F-0D76-EE662237554A}"/>
                </a:ext>
              </a:extLst>
            </p:cNvPr>
            <p:cNvSpPr/>
            <p:nvPr/>
          </p:nvSpPr>
          <p:spPr>
            <a:xfrm>
              <a:off x="1" y="-6007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Q1: F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ULLTEXT Search – Title\Overview</a:t>
              </a:r>
            </a:p>
          </p:txBody>
        </p:sp>
        <p:pic>
          <p:nvPicPr>
            <p:cNvPr id="2" name="תמונה 1">
              <a:extLst>
                <a:ext uri="{FF2B5EF4-FFF2-40B4-BE49-F238E27FC236}">
                  <a16:creationId xmlns:a16="http://schemas.microsoft.com/office/drawing/2014/main" id="{4D23BBE6-338A-CB3D-6A41-0DD228772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33908"/>
              <a:ext cx="579715" cy="661723"/>
            </a:xfrm>
            <a:prstGeom prst="rect">
              <a:avLst/>
            </a:prstGeom>
          </p:spPr>
        </p:pic>
      </p:grp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A6024519-9300-F5E0-6245-A7490CB2B53F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space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7C46C0C6-C303-8CE2-2233-B8E5D56D5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598" y="1441636"/>
            <a:ext cx="1680000" cy="2520000"/>
          </a:xfrm>
          <a:prstGeom prst="roundRect">
            <a:avLst/>
          </a:prstGeom>
        </p:spPr>
      </p:pic>
      <p:sp>
        <p:nvSpPr>
          <p:cNvPr id="4" name="מלבן: פינות עליונות מעוגלות 3">
            <a:extLst>
              <a:ext uri="{FF2B5EF4-FFF2-40B4-BE49-F238E27FC236}">
                <a16:creationId xmlns:a16="http://schemas.microsoft.com/office/drawing/2014/main" id="{8AE0206C-1867-C07C-29DE-3792119F9868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מלבן: פינות עליונות מעוגלות 9">
            <a:extLst>
              <a:ext uri="{FF2B5EF4-FFF2-40B4-BE49-F238E27FC236}">
                <a16:creationId xmlns:a16="http://schemas.microsoft.com/office/drawing/2014/main" id="{B700755B-9E02-6B4A-EF92-92CFF79B2CEF}"/>
              </a:ext>
            </a:extLst>
          </p:cNvPr>
          <p:cNvSpPr/>
          <p:nvPr/>
        </p:nvSpPr>
        <p:spPr>
          <a:xfrm>
            <a:off x="268360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: פינות עליונות מעוגלות 11">
            <a:extLst>
              <a:ext uri="{FF2B5EF4-FFF2-40B4-BE49-F238E27FC236}">
                <a16:creationId xmlns:a16="http://schemas.microsoft.com/office/drawing/2014/main" id="{35A2C589-1D6D-A1C0-1533-63A8BA9FEA43}"/>
              </a:ext>
            </a:extLst>
          </p:cNvPr>
          <p:cNvSpPr/>
          <p:nvPr/>
        </p:nvSpPr>
        <p:spPr>
          <a:xfrm>
            <a:off x="482321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מלבן: פינות עליונות מעוגלות 13">
            <a:extLst>
              <a:ext uri="{FF2B5EF4-FFF2-40B4-BE49-F238E27FC236}">
                <a16:creationId xmlns:a16="http://schemas.microsoft.com/office/drawing/2014/main" id="{04BBBD33-F597-627E-592E-42700D954984}"/>
              </a:ext>
            </a:extLst>
          </p:cNvPr>
          <p:cNvSpPr/>
          <p:nvPr/>
        </p:nvSpPr>
        <p:spPr>
          <a:xfrm>
            <a:off x="6962827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5F4BD67A-018C-9864-B3C9-E5702F4219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4208" y="1441636"/>
            <a:ext cx="1680000" cy="2520000"/>
          </a:xfrm>
          <a:prstGeom prst="round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E0092D5-314A-0AF0-F153-F4AAFBD6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3818" y="1441636"/>
            <a:ext cx="1680000" cy="2520000"/>
          </a:xfrm>
          <a:prstGeom prst="round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B7B3F944-D5EA-B6FA-A0C6-C7A2A92341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3427" y="1441636"/>
            <a:ext cx="1680000" cy="2520000"/>
          </a:xfrm>
          <a:prstGeom prst="roundRect">
            <a:avLst/>
          </a:prstGeom>
        </p:spPr>
      </p:pic>
      <p:sp>
        <p:nvSpPr>
          <p:cNvPr id="5" name="בועת מחשבה: ענן 4">
            <a:extLst>
              <a:ext uri="{FF2B5EF4-FFF2-40B4-BE49-F238E27FC236}">
                <a16:creationId xmlns:a16="http://schemas.microsoft.com/office/drawing/2014/main" id="{C0C9ECCD-04C5-08B2-0840-A977EA200876}"/>
              </a:ext>
            </a:extLst>
          </p:cNvPr>
          <p:cNvSpPr/>
          <p:nvPr/>
        </p:nvSpPr>
        <p:spPr>
          <a:xfrm>
            <a:off x="326342" y="3873250"/>
            <a:ext cx="2079974" cy="612648"/>
          </a:xfrm>
          <a:prstGeom prst="cloudCallout">
            <a:avLst>
              <a:gd name="adj1" fmla="val 8243"/>
              <a:gd name="adj2" fmla="val -94640"/>
            </a:avLst>
          </a:prstGeom>
          <a:solidFill>
            <a:srgbClr val="FDCB9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“space” in title</a:t>
            </a:r>
            <a:endParaRPr lang="he-IL" sz="1400" b="1" dirty="0">
              <a:solidFill>
                <a:sysClr val="windowText" lastClr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6" name="מלבן: פינות מעוגלות 15">
            <a:extLst>
              <a:ext uri="{FF2B5EF4-FFF2-40B4-BE49-F238E27FC236}">
                <a16:creationId xmlns:a16="http://schemas.microsoft.com/office/drawing/2014/main" id="{54F734C8-A8AD-33EE-CD5C-5DC6EC02C333}"/>
              </a:ext>
            </a:extLst>
          </p:cNvPr>
          <p:cNvSpPr/>
          <p:nvPr/>
        </p:nvSpPr>
        <p:spPr>
          <a:xfrm>
            <a:off x="6962227" y="1441636"/>
            <a:ext cx="1681200" cy="2520000"/>
          </a:xfrm>
          <a:prstGeom prst="roundRect">
            <a:avLst/>
          </a:prstGeom>
          <a:solidFill>
            <a:srgbClr val="092630">
              <a:alpha val="60000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Title: Paul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Genres: Adventure, Comedy, Science Fiction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Release Year: 2011 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Overview: For the past 60 years, a space-traveling smart...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Rating: 6.727</a:t>
            </a:r>
            <a:endParaRPr lang="he-IL" sz="1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6" name="בועת מחשבה: ענן 5">
            <a:extLst>
              <a:ext uri="{FF2B5EF4-FFF2-40B4-BE49-F238E27FC236}">
                <a16:creationId xmlns:a16="http://schemas.microsoft.com/office/drawing/2014/main" id="{68B737D4-58FB-E988-E456-2CED3AB9F0F0}"/>
              </a:ext>
            </a:extLst>
          </p:cNvPr>
          <p:cNvSpPr/>
          <p:nvPr/>
        </p:nvSpPr>
        <p:spPr>
          <a:xfrm>
            <a:off x="3966168" y="3873250"/>
            <a:ext cx="3600000" cy="612648"/>
          </a:xfrm>
          <a:prstGeom prst="cloudCallout">
            <a:avLst>
              <a:gd name="adj1" fmla="val -23079"/>
              <a:gd name="adj2" fmla="val -93862"/>
            </a:avLst>
          </a:prstGeom>
          <a:solidFill>
            <a:srgbClr val="FDCB9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“space” in overview</a:t>
            </a:r>
            <a:endParaRPr lang="he-IL" sz="1400" b="1" dirty="0">
              <a:solidFill>
                <a:sysClr val="windowText" lastClr="000000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CA1D9483-7B30-FDE6-D929-E84C0BF010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002" y="3331029"/>
            <a:ext cx="2274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63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504A24-E3BA-C70D-2506-81D245765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A99E314E-9D13-FFBF-A80D-2E395AD3117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135EAC9-5386-916B-1949-204CA24CDEA7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witch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5286397A-534A-EDBF-95CC-4092959C8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198" y="1441636"/>
            <a:ext cx="1680000" cy="2520000"/>
          </a:xfrm>
          <a:prstGeom prst="round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A2CE4094-B9BB-EAF1-F194-5AA2758B1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4808" y="1441636"/>
            <a:ext cx="1680000" cy="2520000"/>
          </a:xfrm>
          <a:prstGeom prst="round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8D22B3A-A7A5-3627-C70F-FAA97CF73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4418" y="1441636"/>
            <a:ext cx="1680000" cy="2520000"/>
          </a:xfrm>
          <a:prstGeom prst="round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C2403360-2184-C09C-EE1D-3E8CBB8A00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4027" y="1441636"/>
            <a:ext cx="1680000" cy="2520000"/>
          </a:xfrm>
          <a:prstGeom prst="roundRect">
            <a:avLst/>
          </a:prstGeom>
        </p:spPr>
      </p:pic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65CB3F78-8FD7-5061-D0A1-BE97FC8F1DE7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993DEBC4-A595-7974-1AC4-C41214BFBCCD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 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Q2: F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ULLTEXT Search – keyword</a:t>
              </a: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E050CD4F-19A0-AAC3-9B45-612E925DB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sp>
        <p:nvSpPr>
          <p:cNvPr id="8" name="מלבן: פינות מעוגלות 7">
            <a:extLst>
              <a:ext uri="{FF2B5EF4-FFF2-40B4-BE49-F238E27FC236}">
                <a16:creationId xmlns:a16="http://schemas.microsoft.com/office/drawing/2014/main" id="{A938587C-CB63-3B2A-F12F-445FE893669E}"/>
              </a:ext>
            </a:extLst>
          </p:cNvPr>
          <p:cNvSpPr/>
          <p:nvPr/>
        </p:nvSpPr>
        <p:spPr>
          <a:xfrm>
            <a:off x="2683608" y="1441636"/>
            <a:ext cx="1681200" cy="2520000"/>
          </a:xfrm>
          <a:prstGeom prst="roundRect">
            <a:avLst/>
          </a:prstGeom>
          <a:solidFill>
            <a:srgbClr val="092630">
              <a:alpha val="60000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Title: Hotel Transylvania 2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Release Year: 2015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Director: </a:t>
            </a:r>
            <a:r>
              <a:rPr lang="en-US" sz="10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Genndy</a:t>
            </a: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Tartakovsky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Overview: When the old-old-old-fashioned vampire Vlad ar... </a:t>
            </a:r>
            <a:b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</a:b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Rating: 6.800</a:t>
            </a:r>
            <a:endParaRPr lang="he-IL" sz="1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DEAEA9A2-5654-693B-F966-D61A351555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974" y="2299119"/>
            <a:ext cx="227400" cy="360000"/>
          </a:xfrm>
          <a:prstGeom prst="rect">
            <a:avLst/>
          </a:prstGeom>
        </p:spPr>
      </p:pic>
      <p:sp>
        <p:nvSpPr>
          <p:cNvPr id="12" name="מלבן: פינות עליונות מעוגלות 11">
            <a:extLst>
              <a:ext uri="{FF2B5EF4-FFF2-40B4-BE49-F238E27FC236}">
                <a16:creationId xmlns:a16="http://schemas.microsoft.com/office/drawing/2014/main" id="{76BBA4C8-E46A-6D09-BB7A-6E9EED9C87C7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מלבן: פינות עליונות מעוגלות 13">
            <a:extLst>
              <a:ext uri="{FF2B5EF4-FFF2-40B4-BE49-F238E27FC236}">
                <a16:creationId xmlns:a16="http://schemas.microsoft.com/office/drawing/2014/main" id="{2B5C4AD5-D2B5-E561-5973-A493AC29A310}"/>
              </a:ext>
            </a:extLst>
          </p:cNvPr>
          <p:cNvSpPr/>
          <p:nvPr/>
        </p:nvSpPr>
        <p:spPr>
          <a:xfrm>
            <a:off x="268360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מלבן: פינות עליונות מעוגלות 15">
            <a:extLst>
              <a:ext uri="{FF2B5EF4-FFF2-40B4-BE49-F238E27FC236}">
                <a16:creationId xmlns:a16="http://schemas.microsoft.com/office/drawing/2014/main" id="{C1FF10F0-52D4-8D60-EFCD-C29639FA5558}"/>
              </a:ext>
            </a:extLst>
          </p:cNvPr>
          <p:cNvSpPr/>
          <p:nvPr/>
        </p:nvSpPr>
        <p:spPr>
          <a:xfrm>
            <a:off x="482321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מלבן: פינות עליונות מעוגלות 16">
            <a:extLst>
              <a:ext uri="{FF2B5EF4-FFF2-40B4-BE49-F238E27FC236}">
                <a16:creationId xmlns:a16="http://schemas.microsoft.com/office/drawing/2014/main" id="{E8D566A2-F33D-F760-1BCA-8AF1A5AFEB07}"/>
              </a:ext>
            </a:extLst>
          </p:cNvPr>
          <p:cNvSpPr/>
          <p:nvPr/>
        </p:nvSpPr>
        <p:spPr>
          <a:xfrm>
            <a:off x="6962827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7322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93E400-E5ED-D2EF-DF25-EF4AC422B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DB8E0BB9-74A8-8CF5-31F2-FBA1974EB45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EE902F37-1B9F-13A7-166E-1542EB8988F9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Woody Allen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F344D6E6-DB60-BA00-4455-06FCBE7C293E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7C31DE25-D407-1F07-8528-59D0C8E95FA9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				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Q3: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Director's favorite collaborators</a:t>
              </a: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93525A3D-1546-3B72-B703-C0FF6B040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pic>
        <p:nvPicPr>
          <p:cNvPr id="7" name="תמונה 6">
            <a:extLst>
              <a:ext uri="{FF2B5EF4-FFF2-40B4-BE49-F238E27FC236}">
                <a16:creationId xmlns:a16="http://schemas.microsoft.com/office/drawing/2014/main" id="{9A541833-20F0-8592-E4F4-EEACFE6796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2495" y="1441636"/>
            <a:ext cx="1680000" cy="2520000"/>
          </a:xfrm>
          <a:prstGeom prst="round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B4038815-C5DA-03C9-3A95-C315868200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2105" y="1441636"/>
            <a:ext cx="1680000" cy="2520000"/>
          </a:xfrm>
          <a:prstGeom prst="roundRect">
            <a:avLst/>
          </a:prstGeom>
        </p:spPr>
      </p:pic>
      <p:sp>
        <p:nvSpPr>
          <p:cNvPr id="12" name="מלבן: פינות עליונות מעוגלות 11">
            <a:extLst>
              <a:ext uri="{FF2B5EF4-FFF2-40B4-BE49-F238E27FC236}">
                <a16:creationId xmlns:a16="http://schemas.microsoft.com/office/drawing/2014/main" id="{C5F8EDF8-D11F-29AC-A993-75D5DCB0DCE6}"/>
              </a:ext>
            </a:extLst>
          </p:cNvPr>
          <p:cNvSpPr/>
          <p:nvPr/>
        </p:nvSpPr>
        <p:spPr>
          <a:xfrm>
            <a:off x="2661295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מלבן: פינות עליונות מעוגלות 12">
            <a:extLst>
              <a:ext uri="{FF2B5EF4-FFF2-40B4-BE49-F238E27FC236}">
                <a16:creationId xmlns:a16="http://schemas.microsoft.com/office/drawing/2014/main" id="{4C11B05B-BD19-912F-A426-F93680BC531B}"/>
              </a:ext>
            </a:extLst>
          </p:cNvPr>
          <p:cNvSpPr/>
          <p:nvPr/>
        </p:nvSpPr>
        <p:spPr>
          <a:xfrm>
            <a:off x="4801505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id="{4E565DE7-663F-4155-8FEE-902DE3914AC1}"/>
              </a:ext>
            </a:extLst>
          </p:cNvPr>
          <p:cNvSpPr/>
          <p:nvPr/>
        </p:nvSpPr>
        <p:spPr>
          <a:xfrm>
            <a:off x="2661295" y="1435308"/>
            <a:ext cx="1681200" cy="2520000"/>
          </a:xfrm>
          <a:prstGeom prst="roundRect">
            <a:avLst/>
          </a:prstGeom>
          <a:solidFill>
            <a:srgbClr val="092630">
              <a:alpha val="60000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Mia Farrow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Birthday: 1945-02-09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Movie Count: 4</a:t>
            </a:r>
            <a:endParaRPr lang="he-IL" sz="1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BD13E762-6613-37E1-756B-74DC3BB4B8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22" y="3229428"/>
            <a:ext cx="2274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02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8F4900-9DE3-5AB2-8518-66108C498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B254249F-4540-86D7-305B-A923EC19E38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DC15F203-8BDC-0458-CB0A-6DEC2AAFE1FD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1980, fantasy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921CFCA7-93A1-3D09-520C-0142BD908699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AEEF29A9-7D93-BA12-1295-AE7A9A82D3DD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						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Q4: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Hall of Fame</a:t>
              </a: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01180115-DF5E-F468-B07C-E6E49C188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pic>
        <p:nvPicPr>
          <p:cNvPr id="7" name="תמונה 6">
            <a:extLst>
              <a:ext uri="{FF2B5EF4-FFF2-40B4-BE49-F238E27FC236}">
                <a16:creationId xmlns:a16="http://schemas.microsoft.com/office/drawing/2014/main" id="{5E6574E1-3429-8E4A-27C2-F00A83FBB5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3290" y="1441636"/>
            <a:ext cx="1680000" cy="2520000"/>
          </a:xfrm>
          <a:prstGeom prst="round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81409004-3171-F3CA-85D5-09A8473BE4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1700" y="1441636"/>
            <a:ext cx="1680000" cy="2520000"/>
          </a:xfrm>
          <a:prstGeom prst="round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0E5A39EA-8685-9710-BEAF-F1C661C221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1910" y="1441636"/>
            <a:ext cx="1680000" cy="2520000"/>
          </a:xfrm>
          <a:prstGeom prst="roundRect">
            <a:avLst/>
          </a:prstGeom>
        </p:spPr>
      </p:pic>
      <p:sp>
        <p:nvSpPr>
          <p:cNvPr id="12" name="מלבן: פינות עליונות מעוגלות 11">
            <a:extLst>
              <a:ext uri="{FF2B5EF4-FFF2-40B4-BE49-F238E27FC236}">
                <a16:creationId xmlns:a16="http://schemas.microsoft.com/office/drawing/2014/main" id="{58365B17-55B7-5494-B383-89B2098936FB}"/>
              </a:ext>
            </a:extLst>
          </p:cNvPr>
          <p:cNvSpPr/>
          <p:nvPr/>
        </p:nvSpPr>
        <p:spPr>
          <a:xfrm>
            <a:off x="1592090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מלבן: פינות עליונות מעוגלות 12">
            <a:extLst>
              <a:ext uri="{FF2B5EF4-FFF2-40B4-BE49-F238E27FC236}">
                <a16:creationId xmlns:a16="http://schemas.microsoft.com/office/drawing/2014/main" id="{98BEB9A4-F487-94BB-678D-10EEF383AFA9}"/>
              </a:ext>
            </a:extLst>
          </p:cNvPr>
          <p:cNvSpPr/>
          <p:nvPr/>
        </p:nvSpPr>
        <p:spPr>
          <a:xfrm>
            <a:off x="3731100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מלבן: פינות עליונות מעוגלות 13">
            <a:extLst>
              <a:ext uri="{FF2B5EF4-FFF2-40B4-BE49-F238E27FC236}">
                <a16:creationId xmlns:a16="http://schemas.microsoft.com/office/drawing/2014/main" id="{DE807FEB-FB13-6950-D6E5-8AACF1083F83}"/>
              </a:ext>
            </a:extLst>
          </p:cNvPr>
          <p:cNvSpPr/>
          <p:nvPr/>
        </p:nvSpPr>
        <p:spPr>
          <a:xfrm>
            <a:off x="5870710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4F17E15C-7C63-0ACC-16C7-57C1DED17FF3}"/>
              </a:ext>
            </a:extLst>
          </p:cNvPr>
          <p:cNvSpPr/>
          <p:nvPr/>
        </p:nvSpPr>
        <p:spPr>
          <a:xfrm>
            <a:off x="3731100" y="1441636"/>
            <a:ext cx="1681200" cy="2520000"/>
          </a:xfrm>
          <a:prstGeom prst="roundRect">
            <a:avLst/>
          </a:prstGeom>
          <a:solidFill>
            <a:srgbClr val="092630">
              <a:alpha val="60000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Michelle Pfeiffer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Birthday: 1958-04-29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Movie Count: 2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7EB7A97D-E570-DA6B-2E2A-FDCE144CAB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288" y="1864110"/>
            <a:ext cx="2274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73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F35309-EB1C-F478-7BBC-18C3010AB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86C4DC16-63F7-6652-E549-29B0E155B1C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6A236CF-AEBB-F378-8585-A7EC3AE63551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2012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A4CED1DB-1436-D626-0A0D-4291B02254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198" y="1441636"/>
            <a:ext cx="1680000" cy="2520000"/>
          </a:xfrm>
          <a:prstGeom prst="round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7D894AF7-36CE-DB7E-38FC-9FE321DBF0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0183" y="1441636"/>
            <a:ext cx="1680000" cy="2520000"/>
          </a:xfrm>
          <a:prstGeom prst="round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1E0CE4E-28FE-DCEE-1EF5-D2FB41DE7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0393" y="1441636"/>
            <a:ext cx="1680000" cy="2520000"/>
          </a:xfrm>
          <a:prstGeom prst="round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261ACE81-3673-E74B-0B0F-28C7E184CB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0002" y="1441636"/>
            <a:ext cx="1680000" cy="2520000"/>
          </a:xfrm>
          <a:prstGeom prst="roundRect">
            <a:avLst/>
          </a:prstGeom>
        </p:spPr>
      </p:pic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1A07BAA5-F702-52FE-1CD8-DAC2BA4DF8E4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1754B414-EE88-7497-A654-869201400938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    			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Q5: Hidden Gems</a:t>
              </a:r>
              <a:endParaRPr lang="en-US" sz="1400" dirty="0">
                <a:solidFill>
                  <a:schemeClr val="tx2"/>
                </a:solidFill>
                <a:latin typeface="Bahnschrift SemiBold" panose="020B0502040204020203" pitchFamily="34" charset="0"/>
              </a:endParaRP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A2C4A8D7-2C8A-5FFB-A541-D846FE5AA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sp>
        <p:nvSpPr>
          <p:cNvPr id="4" name="מלבן: פינות עליונות מעוגלות 3">
            <a:extLst>
              <a:ext uri="{FF2B5EF4-FFF2-40B4-BE49-F238E27FC236}">
                <a16:creationId xmlns:a16="http://schemas.microsoft.com/office/drawing/2014/main" id="{61748827-9F01-5B07-A5B8-443726082C06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: פינות עליונות מעוגלות 4">
            <a:extLst>
              <a:ext uri="{FF2B5EF4-FFF2-40B4-BE49-F238E27FC236}">
                <a16:creationId xmlns:a16="http://schemas.microsoft.com/office/drawing/2014/main" id="{4B0B7463-B78B-61FD-9DF2-60B1322E9C4F}"/>
              </a:ext>
            </a:extLst>
          </p:cNvPr>
          <p:cNvSpPr/>
          <p:nvPr/>
        </p:nvSpPr>
        <p:spPr>
          <a:xfrm>
            <a:off x="2639583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: פינות עליונות מעוגלות 5">
            <a:extLst>
              <a:ext uri="{FF2B5EF4-FFF2-40B4-BE49-F238E27FC236}">
                <a16:creationId xmlns:a16="http://schemas.microsoft.com/office/drawing/2014/main" id="{D2DFF4C3-2AFF-7B8E-477D-489319E9730D}"/>
              </a:ext>
            </a:extLst>
          </p:cNvPr>
          <p:cNvSpPr/>
          <p:nvPr/>
        </p:nvSpPr>
        <p:spPr>
          <a:xfrm>
            <a:off x="4779193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: פינות עליונות מעוגלות 6">
            <a:extLst>
              <a:ext uri="{FF2B5EF4-FFF2-40B4-BE49-F238E27FC236}">
                <a16:creationId xmlns:a16="http://schemas.microsoft.com/office/drawing/2014/main" id="{B10F480C-CB88-99D7-10C4-0C89B9B73B2C}"/>
              </a:ext>
            </a:extLst>
          </p:cNvPr>
          <p:cNvSpPr/>
          <p:nvPr/>
        </p:nvSpPr>
        <p:spPr>
          <a:xfrm>
            <a:off x="6918802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מלבן: פינות מעוגלות 7">
            <a:extLst>
              <a:ext uri="{FF2B5EF4-FFF2-40B4-BE49-F238E27FC236}">
                <a16:creationId xmlns:a16="http://schemas.microsoft.com/office/drawing/2014/main" id="{0DADDE9F-E2B8-D081-215F-C84166C18C05}"/>
              </a:ext>
            </a:extLst>
          </p:cNvPr>
          <p:cNvSpPr/>
          <p:nvPr/>
        </p:nvSpPr>
        <p:spPr>
          <a:xfrm>
            <a:off x="2639583" y="1441636"/>
            <a:ext cx="1681200" cy="2520000"/>
          </a:xfrm>
          <a:prstGeom prst="roundRect">
            <a:avLst/>
          </a:prstGeom>
          <a:solidFill>
            <a:srgbClr val="092630">
              <a:alpha val="60000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Title: Pitch Perfect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Overview: College student Beca knows she does not want t...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Rating: 7.290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Popularity: 32.496</a:t>
            </a:r>
            <a:endParaRPr lang="he-IL" sz="1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981BF403-3305-CEED-F2DA-494C0B16B5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659" y="3546701"/>
            <a:ext cx="2274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40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D34EB1-600A-03A3-3A19-CDC8FA0D4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735C42B7-FCF6-7212-9C51-C93D444AAEC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95503075-CB2E-327D-243B-FEE250E43219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Charlie Chaplin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8F26D520-C3E8-4CC6-A3B7-E69A40CF2F29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BC4CC14D-F5AD-4B6A-6F3B-B3B04302FE29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Q6: EXTRA QUERY - Director’s 5 most Popular Movies</a:t>
              </a:r>
              <a:endParaRPr lang="en-US" sz="1400" dirty="0">
                <a:solidFill>
                  <a:schemeClr val="tx2"/>
                </a:solidFill>
                <a:latin typeface="Bahnschrift SemiBold" panose="020B0502040204020203" pitchFamily="34" charset="0"/>
              </a:endParaRP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3EA728D4-1518-334E-82B0-C6384B174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73298E76-AF8A-03A4-3643-90C1B47C02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662" y="1798320"/>
            <a:ext cx="1459759" cy="2189638"/>
          </a:xfrm>
          <a:prstGeom prst="roundRect">
            <a:avLst/>
          </a:prstGeom>
        </p:spPr>
      </p:pic>
      <p:sp>
        <p:nvSpPr>
          <p:cNvPr id="4" name="מלבן: פינות עליונות מעוגלות 3">
            <a:extLst>
              <a:ext uri="{FF2B5EF4-FFF2-40B4-BE49-F238E27FC236}">
                <a16:creationId xmlns:a16="http://schemas.microsoft.com/office/drawing/2014/main" id="{99C291AC-4CD6-349F-532F-3FF21110A7A9}"/>
              </a:ext>
            </a:extLst>
          </p:cNvPr>
          <p:cNvSpPr/>
          <p:nvPr/>
        </p:nvSpPr>
        <p:spPr>
          <a:xfrm>
            <a:off x="246619" y="4355594"/>
            <a:ext cx="1460802" cy="787905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6A326316-6BCD-5E92-FC41-2C03B469D7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" b="91"/>
          <a:stretch/>
        </p:blipFill>
        <p:spPr>
          <a:xfrm>
            <a:off x="2052515" y="1798320"/>
            <a:ext cx="1459759" cy="2189638"/>
          </a:xfrm>
          <a:prstGeom prst="roundRect">
            <a:avLst/>
          </a:prstGeom>
        </p:spPr>
      </p:pic>
      <p:sp>
        <p:nvSpPr>
          <p:cNvPr id="5" name="מלבן: פינות עליונות מעוגלות 4">
            <a:extLst>
              <a:ext uri="{FF2B5EF4-FFF2-40B4-BE49-F238E27FC236}">
                <a16:creationId xmlns:a16="http://schemas.microsoft.com/office/drawing/2014/main" id="{DC6A70B5-CE32-68EC-C9B9-19371A7671EC}"/>
              </a:ext>
            </a:extLst>
          </p:cNvPr>
          <p:cNvSpPr/>
          <p:nvPr/>
        </p:nvSpPr>
        <p:spPr>
          <a:xfrm>
            <a:off x="2051929" y="4355594"/>
            <a:ext cx="1460802" cy="787905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96E9BAC1-E173-D1BE-6425-DFB0FE544D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7825" y="1798320"/>
            <a:ext cx="1459759" cy="2189638"/>
          </a:xfrm>
          <a:prstGeom prst="roundRect">
            <a:avLst/>
          </a:prstGeom>
        </p:spPr>
      </p:pic>
      <p:sp>
        <p:nvSpPr>
          <p:cNvPr id="6" name="מלבן: פינות עליונות מעוגלות 5">
            <a:extLst>
              <a:ext uri="{FF2B5EF4-FFF2-40B4-BE49-F238E27FC236}">
                <a16:creationId xmlns:a16="http://schemas.microsoft.com/office/drawing/2014/main" id="{9BB01767-1B1C-7100-E31A-2464AB408C80}"/>
              </a:ext>
            </a:extLst>
          </p:cNvPr>
          <p:cNvSpPr/>
          <p:nvPr/>
        </p:nvSpPr>
        <p:spPr>
          <a:xfrm>
            <a:off x="3857239" y="4355594"/>
            <a:ext cx="1460802" cy="787905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8A64994E-225C-5326-1F2E-1821D530C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" b="714"/>
          <a:stretch/>
        </p:blipFill>
        <p:spPr>
          <a:xfrm>
            <a:off x="5662549" y="1798320"/>
            <a:ext cx="1459759" cy="2189638"/>
          </a:xfrm>
          <a:prstGeom prst="roundRect">
            <a:avLst/>
          </a:prstGeom>
        </p:spPr>
      </p:pic>
      <p:sp>
        <p:nvSpPr>
          <p:cNvPr id="7" name="מלבן: פינות עליונות מעוגלות 6">
            <a:extLst>
              <a:ext uri="{FF2B5EF4-FFF2-40B4-BE49-F238E27FC236}">
                <a16:creationId xmlns:a16="http://schemas.microsoft.com/office/drawing/2014/main" id="{01450DD5-2F80-13E1-9F18-5E9C17F9C6A7}"/>
              </a:ext>
            </a:extLst>
          </p:cNvPr>
          <p:cNvSpPr/>
          <p:nvPr/>
        </p:nvSpPr>
        <p:spPr>
          <a:xfrm>
            <a:off x="5673727" y="4355594"/>
            <a:ext cx="1460803" cy="787905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F6DA2267-DC66-3A11-A63A-7BA1B220EA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9624" y="1798320"/>
            <a:ext cx="1459759" cy="2189638"/>
          </a:xfrm>
          <a:prstGeom prst="roundRect">
            <a:avLst/>
          </a:prstGeom>
        </p:spPr>
      </p:pic>
      <p:sp>
        <p:nvSpPr>
          <p:cNvPr id="10" name="מלבן: פינות עליונות מעוגלות 9">
            <a:extLst>
              <a:ext uri="{FF2B5EF4-FFF2-40B4-BE49-F238E27FC236}">
                <a16:creationId xmlns:a16="http://schemas.microsoft.com/office/drawing/2014/main" id="{F9A0CF31-08CC-6CCD-E01F-1481514DE478}"/>
              </a:ext>
            </a:extLst>
          </p:cNvPr>
          <p:cNvSpPr/>
          <p:nvPr/>
        </p:nvSpPr>
        <p:spPr>
          <a:xfrm>
            <a:off x="7479038" y="4355594"/>
            <a:ext cx="1460802" cy="787905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7608643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Slidehelper - 01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114B5F"/>
      </a:accent1>
      <a:accent2>
        <a:srgbClr val="028090"/>
      </a:accent2>
      <a:accent3>
        <a:srgbClr val="E4FDE1"/>
      </a:accent3>
      <a:accent4>
        <a:srgbClr val="456990"/>
      </a:accent4>
      <a:accent5>
        <a:srgbClr val="F45B69"/>
      </a:accent5>
      <a:accent6>
        <a:srgbClr val="BFBFBF"/>
      </a:accent6>
      <a:hlink>
        <a:srgbClr val="114B5F"/>
      </a:hlink>
      <a:folHlink>
        <a:srgbClr val="028090"/>
      </a:folHlink>
    </a:clrScheme>
    <a:fontScheme name="ערכת נושא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ערכת נושא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370</TotalTime>
  <Words>561</Words>
  <Application>Microsoft Office PowerPoint</Application>
  <PresentationFormat>‫הצגה על המסך (16:9)</PresentationFormat>
  <Paragraphs>71</Paragraphs>
  <Slides>12</Slides>
  <Notes>12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9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12</vt:i4>
      </vt:variant>
    </vt:vector>
  </HeadingPairs>
  <TitlesOfParts>
    <vt:vector size="22" baseType="lpstr">
      <vt:lpstr>Arial</vt:lpstr>
      <vt:lpstr>Bahnschrift Light</vt:lpstr>
      <vt:lpstr>Bahnschrift Light SemiCondensed</vt:lpstr>
      <vt:lpstr>Bahnschrift SemiBold</vt:lpstr>
      <vt:lpstr>Calibri</vt:lpstr>
      <vt:lpstr>Calibri Light</vt:lpstr>
      <vt:lpstr>Zing Rust D2 Demo Base</vt:lpstr>
      <vt:lpstr>Zing Rust Demo Base</vt:lpstr>
      <vt:lpstr>Zing Script Rust SB Demo Base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Michal Berkheim</dc:creator>
  <cp:lastModifiedBy>Michal Berkheim</cp:lastModifiedBy>
  <cp:revision>136</cp:revision>
  <dcterms:created xsi:type="dcterms:W3CDTF">2025-01-23T12:17:26Z</dcterms:created>
  <dcterms:modified xsi:type="dcterms:W3CDTF">2025-02-01T16:32:13Z</dcterms:modified>
</cp:coreProperties>
</file>